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B6A7-6127-A74F-B840-CAB6E8AC6B53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A4C30-8B9E-8E47-94B8-057B69662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67" name="Shape 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75" name="Shape 8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82" name="Shape 8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27" name="Shape 9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33" name="Shape 9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38" name="Shape 9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46" name="Shape 9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796" name="Shape 7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958" name="Shape 9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09" name="Shape 8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16" name="Shape 8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914611" y="4343480"/>
            <a:ext cx="5028776" cy="4114959"/>
          </a:xfrm>
          <a:prstGeom prst="rect">
            <a:avLst/>
          </a:prstGeom>
        </p:spPr>
        <p:txBody>
          <a:bodyPr wrap="square" lIns="91772" tIns="91772" rIns="91772" bIns="91772" anchor="t" anchorCtr="0">
            <a:noAutofit/>
          </a:bodyPr>
          <a:lstStyle/>
          <a:p>
            <a:endParaRPr/>
          </a:p>
        </p:txBody>
      </p:sp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D86D-6244-EC4B-B9A8-56F2432E0167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A8106-ADAE-5346-A7CB-6EA5926B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994lIm96A" TargetMode="External"/><Relationship Id="rId4" Type="http://schemas.openxmlformats.org/officeDocument/2006/relationships/hyperlink" Target="https://www.youtube.com/watch?v=OkHGUaB1Bs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aUY8bU5XB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subTitle" idx="1"/>
          </p:nvPr>
        </p:nvSpPr>
        <p:spPr>
          <a:xfrm>
            <a:off x="31750" y="304800"/>
            <a:ext cx="8551862" cy="20716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419100" algn="ct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vo"/>
              <a:buNone/>
            </a:pPr>
            <a:endParaRPr lang="en-US" sz="6600" b="1" i="0" u="none" dirty="0" smtClean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0" marR="0" lvl="0" indent="-419100" algn="ctr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vo"/>
              <a:buNone/>
            </a:pPr>
            <a:r>
              <a:rPr lang="en-US" sz="6600" b="1" i="0" u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Art </a:t>
            </a:r>
            <a:r>
              <a:rPr lang="en-US" sz="6600" b="1" i="0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+ </a:t>
            </a:r>
            <a:r>
              <a:rPr lang="en-US" sz="6600" b="1" i="0" u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Tech</a:t>
            </a:r>
            <a:endParaRPr sz="66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793" name="Shape 793"/>
          <p:cNvSpPr txBox="1"/>
          <p:nvPr/>
        </p:nvSpPr>
        <p:spPr>
          <a:xfrm>
            <a:off x="898554" y="2929054"/>
            <a:ext cx="7391400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endParaRPr sz="5400" b="0" i="0" u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Beauty of Design</a:t>
            </a:r>
          </a:p>
        </p:txBody>
      </p:sp>
    </p:spTree>
    <p:extLst>
      <p:ext uri="{BB962C8B-B14F-4D97-AF65-F5344CB8AC3E}">
        <p14:creationId xmlns:p14="http://schemas.microsoft.com/office/powerpoint/2010/main" val="85874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49" name="Shape 849"/>
          <p:cNvSpPr txBox="1">
            <a:spLocks noGrp="1"/>
          </p:cNvSpPr>
          <p:nvPr>
            <p:ph idx="1"/>
          </p:nvPr>
        </p:nvSpPr>
        <p:spPr>
          <a:xfrm>
            <a:off x="457200" y="1177925"/>
            <a:ext cx="8062912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1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vo"/>
              <a:buNone/>
            </a:pPr>
            <a:endParaRPr sz="26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vo"/>
              <a:buChar char="•"/>
            </a:pPr>
            <a:r>
              <a:rPr lang="en-US" sz="30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Cooperative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vo"/>
              <a:buChar char="–"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Can require the collaborative efforts of a diverse set of people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vo"/>
              <a:buNone/>
            </a:pPr>
            <a:endParaRPr sz="30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50" name="Shape 8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712" y="2932112"/>
            <a:ext cx="3708400" cy="369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0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idx="1"/>
          </p:nvPr>
        </p:nvSpPr>
        <p:spPr>
          <a:xfrm>
            <a:off x="339725" y="1273175"/>
            <a:ext cx="8094662" cy="153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 (Can be) </a:t>
            </a:r>
            <a:r>
              <a:rPr lang="en-US" sz="32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Original</a:t>
            </a:r>
            <a:r>
              <a:rPr lang="en-US" sz="3200" b="1" i="0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 way of doing things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1475" y="2579687"/>
            <a:ext cx="5986462" cy="339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12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63" name="Shape 863"/>
          <p:cNvSpPr txBox="1">
            <a:spLocks noGrp="1"/>
          </p:cNvSpPr>
          <p:nvPr>
            <p:ph idx="1"/>
          </p:nvPr>
        </p:nvSpPr>
        <p:spPr>
          <a:xfrm>
            <a:off x="339725" y="1273175"/>
            <a:ext cx="7878762" cy="1685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 (Can be) </a:t>
            </a:r>
            <a:r>
              <a:rPr lang="en-US" sz="32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Original</a:t>
            </a:r>
            <a:r>
              <a:rPr lang="en-US" sz="3200" b="1" i="0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 way of doing things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Measurable</a:t>
            </a:r>
          </a:p>
        </p:txBody>
      </p:sp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9100" y="3125787"/>
            <a:ext cx="5151437" cy="317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723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xfrm>
            <a:off x="552788" y="280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Fighting air helps</a:t>
            </a:r>
          </a:p>
        </p:txBody>
      </p:sp>
      <p:pic>
        <p:nvPicPr>
          <p:cNvPr id="870" name="Shape 8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" y="1146175"/>
            <a:ext cx="3470275" cy="2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6887" y="1311275"/>
            <a:ext cx="3340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25" y="3567112"/>
            <a:ext cx="4322762" cy="329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214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Some Caltech examples. . .</a:t>
            </a:r>
          </a:p>
        </p:txBody>
      </p:sp>
      <p:sp>
        <p:nvSpPr>
          <p:cNvPr id="878" name="Shape 87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629525" cy="766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Castality forearm prostheses</a:t>
            </a:r>
          </a:p>
        </p:txBody>
      </p:sp>
      <p:pic>
        <p:nvPicPr>
          <p:cNvPr id="879" name="Shape 8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508250"/>
            <a:ext cx="3822700" cy="3627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9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Shape 884"/>
          <p:cNvGrpSpPr/>
          <p:nvPr/>
        </p:nvGrpSpPr>
        <p:grpSpPr>
          <a:xfrm>
            <a:off x="3810000" y="1676400"/>
            <a:ext cx="1689100" cy="4495800"/>
            <a:chOff x="0" y="0"/>
            <a:chExt cx="2147483647" cy="2147483647"/>
          </a:xfrm>
        </p:grpSpPr>
        <p:grpSp>
          <p:nvGrpSpPr>
            <p:cNvPr id="885" name="Shape 885"/>
            <p:cNvGrpSpPr/>
            <p:nvPr/>
          </p:nvGrpSpPr>
          <p:grpSpPr>
            <a:xfrm>
              <a:off x="581273876" y="1330803079"/>
              <a:ext cx="484394804" cy="671088336"/>
              <a:chOff x="0" y="0"/>
              <a:chExt cx="2147483647" cy="2147483647"/>
            </a:xfrm>
          </p:grpSpPr>
          <p:sp>
            <p:nvSpPr>
              <p:cNvPr id="886" name="Shape 886"/>
              <p:cNvSpPr/>
              <p:nvPr/>
            </p:nvSpPr>
            <p:spPr>
              <a:xfrm>
                <a:off x="563716423" y="0"/>
                <a:ext cx="1136373906" cy="2089246982"/>
              </a:xfrm>
              <a:prstGeom prst="can">
                <a:avLst>
                  <a:gd name="adj" fmla="val 797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Shape 887"/>
              <p:cNvSpPr/>
              <p:nvPr/>
            </p:nvSpPr>
            <p:spPr>
              <a:xfrm>
                <a:off x="0" y="1778650136"/>
                <a:ext cx="2147483647" cy="3688335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9000" y="0"/>
                    </a:lnTo>
                    <a:lnTo>
                      <a:pt x="101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385D8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8" name="Shape 888"/>
            <p:cNvSpPr txBox="1"/>
            <p:nvPr/>
          </p:nvSpPr>
          <p:spPr>
            <a:xfrm>
              <a:off x="0" y="1601513227"/>
              <a:ext cx="1453184449" cy="545970419"/>
            </a:xfrm>
            <a:prstGeom prst="rect">
              <a:avLst/>
            </a:prstGeom>
            <a:solidFill>
              <a:schemeClr val="dk1">
                <a:alpha val="61568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9" name="Shape 889"/>
            <p:cNvGrpSpPr/>
            <p:nvPr/>
          </p:nvGrpSpPr>
          <p:grpSpPr>
            <a:xfrm>
              <a:off x="597420369" y="1054784734"/>
              <a:ext cx="484394804" cy="671088336"/>
              <a:chOff x="0" y="0"/>
              <a:chExt cx="2147483647" cy="2147483647"/>
            </a:xfrm>
          </p:grpSpPr>
          <p:sp>
            <p:nvSpPr>
              <p:cNvPr id="890" name="Shape 890"/>
              <p:cNvSpPr/>
              <p:nvPr/>
            </p:nvSpPr>
            <p:spPr>
              <a:xfrm>
                <a:off x="563716423" y="0"/>
                <a:ext cx="1136373906" cy="2089246982"/>
              </a:xfrm>
              <a:prstGeom prst="can">
                <a:avLst>
                  <a:gd name="adj" fmla="val 797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Shape 891"/>
              <p:cNvSpPr/>
              <p:nvPr/>
            </p:nvSpPr>
            <p:spPr>
              <a:xfrm>
                <a:off x="0" y="1778650136"/>
                <a:ext cx="2147483647" cy="3688335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9000" y="0"/>
                    </a:lnTo>
                    <a:lnTo>
                      <a:pt x="101000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385D8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2" name="Shape 892"/>
            <p:cNvSpPr/>
            <p:nvPr/>
          </p:nvSpPr>
          <p:spPr>
            <a:xfrm>
              <a:off x="1749876629" y="1456679486"/>
              <a:ext cx="256324939" cy="652131282"/>
            </a:xfrm>
            <a:prstGeom prst="can">
              <a:avLst>
                <a:gd name="adj" fmla="val 797"/>
              </a:avLst>
            </a:prstGeom>
            <a:solidFill>
              <a:srgbClr val="FF0000"/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Shape 893"/>
            <p:cNvSpPr/>
            <p:nvPr/>
          </p:nvSpPr>
          <p:spPr>
            <a:xfrm>
              <a:off x="1749876629" y="50047312"/>
              <a:ext cx="256324939" cy="1707674032"/>
            </a:xfrm>
            <a:prstGeom prst="can">
              <a:avLst>
                <a:gd name="adj" fmla="val 305"/>
              </a:avLst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Shape 894"/>
            <p:cNvSpPr/>
            <p:nvPr/>
          </p:nvSpPr>
          <p:spPr>
            <a:xfrm rot="-5400000">
              <a:off x="1231170033" y="-140283842"/>
              <a:ext cx="268436076" cy="481515313"/>
            </a:xfrm>
            <a:prstGeom prst="can">
              <a:avLst>
                <a:gd name="adj" fmla="val 1131"/>
              </a:avLst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Shape 895"/>
            <p:cNvSpPr/>
            <p:nvPr/>
          </p:nvSpPr>
          <p:spPr>
            <a:xfrm>
              <a:off x="724574449" y="50047312"/>
              <a:ext cx="260361569" cy="1292129923"/>
            </a:xfrm>
            <a:prstGeom prst="can">
              <a:avLst>
                <a:gd name="adj" fmla="val 409"/>
              </a:avLst>
            </a:prstGeom>
            <a:solidFill>
              <a:srgbClr val="0070C0"/>
            </a:solidFill>
            <a:ln w="25400" cap="flat" cmpd="sng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Shape 896"/>
            <p:cNvSpPr/>
            <p:nvPr/>
          </p:nvSpPr>
          <p:spPr>
            <a:xfrm>
              <a:off x="597420369" y="0"/>
              <a:ext cx="1537953486" cy="1000945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Shape 897"/>
            <p:cNvSpPr/>
            <p:nvPr/>
          </p:nvSpPr>
          <p:spPr>
            <a:xfrm>
              <a:off x="1879048895" y="1707674055"/>
              <a:ext cx="127152996" cy="29573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07618" y="0"/>
                  </a:lnTo>
                  <a:cubicBezTo>
                    <a:pt x="114456" y="0"/>
                    <a:pt x="120000" y="8954"/>
                    <a:pt x="120000" y="20000"/>
                  </a:cubicBez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Shape 898"/>
            <p:cNvSpPr/>
            <p:nvPr/>
          </p:nvSpPr>
          <p:spPr>
            <a:xfrm>
              <a:off x="980899513" y="652889862"/>
              <a:ext cx="768977403" cy="500472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Shape 899"/>
            <p:cNvSpPr/>
            <p:nvPr/>
          </p:nvSpPr>
          <p:spPr>
            <a:xfrm>
              <a:off x="724574449" y="752984367"/>
              <a:ext cx="129171943" cy="30331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07499" y="0"/>
                  </a:lnTo>
                  <a:cubicBezTo>
                    <a:pt x="114402" y="0"/>
                    <a:pt x="119999" y="8955"/>
                    <a:pt x="119999" y="20001"/>
                  </a:cubicBezTo>
                  <a:lnTo>
                    <a:pt x="119999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Shape 900"/>
            <p:cNvSpPr/>
            <p:nvPr/>
          </p:nvSpPr>
          <p:spPr>
            <a:xfrm>
              <a:off x="1663088842" y="2032223222"/>
              <a:ext cx="484394804" cy="1152604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9000" y="0"/>
                  </a:lnTo>
                  <a:lnTo>
                    <a:pt x="101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>
              <a:solidFill>
                <a:srgbClr val="385D8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Shape 9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Crutches for stairs in Guatemala</a:t>
            </a:r>
          </a:p>
        </p:txBody>
      </p:sp>
      <p:pic>
        <p:nvPicPr>
          <p:cNvPr id="902" name="Shape 902" descr="IMG_00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49200" y="2895600"/>
            <a:ext cx="9144000" cy="683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Shape 903" descr="IMG_0034.jpg"/>
          <p:cNvPicPr preferRelativeResize="0"/>
          <p:nvPr/>
        </p:nvPicPr>
        <p:blipFill rotWithShape="1">
          <a:blip r:embed="rId4">
            <a:alphaModFix/>
          </a:blip>
          <a:srcRect l="23808" r="13691"/>
          <a:stretch/>
        </p:blipFill>
        <p:spPr>
          <a:xfrm>
            <a:off x="11430000" y="-5562600"/>
            <a:ext cx="3200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Shape 904" descr="IMG_003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372600" y="-7467600"/>
            <a:ext cx="51212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Shape 905" descr="C:\Users\Nicholas\Desktop\Bicycle-Clamp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4425" y="3571875"/>
            <a:ext cx="1020762" cy="708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5992812" y="2674937"/>
            <a:ext cx="3074987" cy="169545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7" name="Shape 907"/>
          <p:cNvCxnSpPr/>
          <p:nvPr/>
        </p:nvCxnSpPr>
        <p:spPr>
          <a:xfrm rot="5400000">
            <a:off x="5353050" y="4440237"/>
            <a:ext cx="811212" cy="671512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lg" len="lg"/>
          </a:ln>
        </p:spPr>
      </p:cxnSp>
      <p:cxnSp>
        <p:nvCxnSpPr>
          <p:cNvPr id="908" name="Shape 908"/>
          <p:cNvCxnSpPr/>
          <p:nvPr/>
        </p:nvCxnSpPr>
        <p:spPr>
          <a:xfrm flipH="1">
            <a:off x="4584700" y="3275012"/>
            <a:ext cx="1408112" cy="1587"/>
          </a:xfrm>
          <a:prstGeom prst="straightConnector1">
            <a:avLst/>
          </a:prstGeom>
          <a:noFill/>
          <a:ln w="15875" cap="flat" cmpd="sng">
            <a:solidFill>
              <a:schemeClr val="lt1"/>
            </a:solidFill>
            <a:prstDash val="solid"/>
            <a:miter lim="800000"/>
            <a:headEnd type="none" w="med" len="med"/>
            <a:tailEnd type="stealth" w="lg" len="lg"/>
          </a:ln>
        </p:spPr>
      </p:cxnSp>
      <p:pic>
        <p:nvPicPr>
          <p:cNvPr id="909" name="Shape 909"/>
          <p:cNvPicPr preferRelativeResize="0"/>
          <p:nvPr/>
        </p:nvPicPr>
        <p:blipFill rotWithShape="1">
          <a:blip r:embed="rId7">
            <a:alphaModFix/>
          </a:blip>
          <a:srcRect l="5555" t="8041" r="33836" b="10837"/>
          <a:stretch/>
        </p:blipFill>
        <p:spPr>
          <a:xfrm>
            <a:off x="6094412" y="2773362"/>
            <a:ext cx="1250950" cy="798512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Shape 910"/>
          <p:cNvSpPr txBox="1"/>
          <p:nvPr/>
        </p:nvSpPr>
        <p:spPr>
          <a:xfrm>
            <a:off x="6477000" y="1752600"/>
            <a:ext cx="2209800" cy="3698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Weldable Steel Pipe</a:t>
            </a:r>
          </a:p>
        </p:txBody>
      </p:sp>
      <p:cxnSp>
        <p:nvCxnSpPr>
          <p:cNvPr id="911" name="Shape 911"/>
          <p:cNvCxnSpPr/>
          <p:nvPr/>
        </p:nvCxnSpPr>
        <p:spPr>
          <a:xfrm flipH="1">
            <a:off x="5410200" y="1936750"/>
            <a:ext cx="1066800" cy="273050"/>
          </a:xfrm>
          <a:prstGeom prst="straightConnector1">
            <a:avLst/>
          </a:prstGeom>
          <a:noFill/>
          <a:ln w="25400" cap="flat" cmpd="sng">
            <a:solidFill>
              <a:srgbClr val="0070C0"/>
            </a:solidFill>
            <a:prstDash val="solid"/>
            <a:miter lim="800000"/>
            <a:headEnd type="none" w="med" len="med"/>
            <a:tailEnd type="stealth" w="lg" len="lg"/>
          </a:ln>
        </p:spPr>
      </p:cxnSp>
      <p:sp>
        <p:nvSpPr>
          <p:cNvPr id="912" name="Shape 912"/>
          <p:cNvSpPr txBox="1"/>
          <p:nvPr/>
        </p:nvSpPr>
        <p:spPr>
          <a:xfrm>
            <a:off x="6705600" y="5105400"/>
            <a:ext cx="1676400" cy="369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Aluminum Pipe</a:t>
            </a:r>
          </a:p>
        </p:txBody>
      </p:sp>
      <p:cxnSp>
        <p:nvCxnSpPr>
          <p:cNvPr id="913" name="Shape 913"/>
          <p:cNvCxnSpPr/>
          <p:nvPr/>
        </p:nvCxnSpPr>
        <p:spPr>
          <a:xfrm flipH="1">
            <a:off x="5422900" y="5257800"/>
            <a:ext cx="1282700" cy="3810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lg" len="lg"/>
          </a:ln>
        </p:spPr>
      </p:cxnSp>
      <p:pic>
        <p:nvPicPr>
          <p:cNvPr id="914" name="Shape 914" descr="C:\Users\Nicholas\Desktop\PB070130.JPG"/>
          <p:cNvPicPr preferRelativeResize="0"/>
          <p:nvPr/>
        </p:nvPicPr>
        <p:blipFill rotWithShape="1">
          <a:blip r:embed="rId8">
            <a:alphaModFix/>
          </a:blip>
          <a:srcRect l="18749" t="12500" r="29687"/>
          <a:stretch/>
        </p:blipFill>
        <p:spPr>
          <a:xfrm>
            <a:off x="8077200" y="2971800"/>
            <a:ext cx="838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Shape 915" descr="C:\Users\Nicholas\Desktop\PB070134.JPG"/>
          <p:cNvPicPr preferRelativeResize="0"/>
          <p:nvPr/>
        </p:nvPicPr>
        <p:blipFill rotWithShape="1">
          <a:blip r:embed="rId9">
            <a:alphaModFix/>
          </a:blip>
          <a:srcRect l="30508" r="14575"/>
          <a:stretch/>
        </p:blipFill>
        <p:spPr>
          <a:xfrm>
            <a:off x="7239000" y="2971800"/>
            <a:ext cx="762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Shape 916"/>
          <p:cNvSpPr txBox="1"/>
          <p:nvPr/>
        </p:nvSpPr>
        <p:spPr>
          <a:xfrm>
            <a:off x="381000" y="158908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 design</a:t>
            </a:r>
          </a:p>
          <a:p>
            <a:pPr marL="639762" marR="0" lvl="1" indent="-27304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</a:pPr>
            <a:r>
              <a:rPr lang="en-US"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static piece</a:t>
            </a: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Foam, not rubber, arm rest</a:t>
            </a: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Easily adjustable</a:t>
            </a: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points of contact</a:t>
            </a:r>
          </a:p>
          <a:p>
            <a:pPr marL="319087" marR="0" lvl="0" indent="-3190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</a:pPr>
            <a:r>
              <a:rPr lang="en-US" sz="29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Manufacture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x="8229600" y="6457950"/>
            <a:ext cx="91440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7A42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>
                <a:solidFill>
                  <a:srgbClr val="F17A4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2000" b="0" i="0" u="none">
              <a:solidFill>
                <a:srgbClr val="F17A4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771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Stair climbing crutches</a:t>
            </a:r>
          </a:p>
        </p:txBody>
      </p:sp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87" y="1976437"/>
            <a:ext cx="3548062" cy="381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Shape 9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1937" y="2044700"/>
            <a:ext cx="3344862" cy="374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57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Wheelchair</a:t>
            </a:r>
          </a:p>
        </p:txBody>
      </p:sp>
      <p:pic>
        <p:nvPicPr>
          <p:cNvPr id="930" name="Shape 9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37" y="1417637"/>
            <a:ext cx="8424862" cy="1090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41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Shape 9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845175"/>
            <a:ext cx="9028112" cy="1169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67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IMI Wheelchair</a:t>
            </a:r>
          </a:p>
        </p:txBody>
      </p:sp>
      <p:sp>
        <p:nvSpPr>
          <p:cNvPr id="941" name="Shape 94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7653337" cy="2054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Made from Bicycle parts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300 Distributed in Guatemala through partnership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942" name="Shape 9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725" y="3435350"/>
            <a:ext cx="3127375" cy="31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Shape 943" descr="IMG_408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87" y="3435350"/>
            <a:ext cx="4171950" cy="3128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36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oaUY8bU5XBI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ga994lIm96A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OkHGUaB1Bs8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Ovo"/>
              <a:buNone/>
            </a:pPr>
            <a:r>
              <a:rPr lang="en-US" sz="40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Some “Great” ideas now being worked on</a:t>
            </a:r>
          </a:p>
        </p:txBody>
      </p:sp>
      <p:sp>
        <p:nvSpPr>
          <p:cNvPr id="949" name="Shape 9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Hemiplegic Wheelchair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Door opener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Charging electric wheelchair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Carry 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Anti-shake pen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Pressure pad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</p:spTree>
    <p:extLst>
      <p:ext uri="{BB962C8B-B14F-4D97-AF65-F5344CB8AC3E}">
        <p14:creationId xmlns:p14="http://schemas.microsoft.com/office/powerpoint/2010/main" val="226233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It’s not all </a:t>
            </a:r>
            <a:r>
              <a:rPr lang="en-US" sz="4400" b="1" i="0" u="none" strike="noStrike" cap="none" dirty="0" smtClean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beautiful. . .</a:t>
            </a:r>
            <a:endParaRPr lang="en-US" sz="4400" b="1" i="0" u="none" strike="noStrike" cap="none" dirty="0">
              <a:solidFill>
                <a:schemeClr val="lt2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955" name="Shape 9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Bad Design equals Bad 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Hurt the user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Hard to use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Use is obscure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Overly complex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Pleases designer and no one else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</p:spTree>
    <p:extLst>
      <p:ext uri="{BB962C8B-B14F-4D97-AF65-F5344CB8AC3E}">
        <p14:creationId xmlns:p14="http://schemas.microsoft.com/office/powerpoint/2010/main" val="291330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Question</a:t>
            </a:r>
          </a:p>
        </p:txBody>
      </p:sp>
      <p:sp>
        <p:nvSpPr>
          <p:cNvPr id="961" name="Shape 9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vo"/>
              <a:buNone/>
            </a:pPr>
            <a:r>
              <a:rPr lang="en-US" sz="48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What is the most beautiful product you ever used?</a:t>
            </a:r>
          </a:p>
        </p:txBody>
      </p:sp>
    </p:spTree>
    <p:extLst>
      <p:ext uri="{BB962C8B-B14F-4D97-AF65-F5344CB8AC3E}">
        <p14:creationId xmlns:p14="http://schemas.microsoft.com/office/powerpoint/2010/main" val="305693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What is beauty in this </a:t>
            </a:r>
            <a:r>
              <a:rPr lang="en-US" sz="4400" b="1" i="0" u="none" strike="noStrike" cap="none" dirty="0" smtClean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context</a:t>
            </a:r>
            <a:r>
              <a:rPr lang="en-US" sz="4400" b="1" i="0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?</a:t>
            </a:r>
          </a:p>
        </p:txBody>
      </p:sp>
      <p:sp>
        <p:nvSpPr>
          <p:cNvPr id="799" name="Shape 7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Are there rules?</a:t>
            </a:r>
          </a:p>
        </p:txBody>
      </p:sp>
    </p:spTree>
    <p:extLst>
      <p:ext uri="{BB962C8B-B14F-4D97-AF65-F5344CB8AC3E}">
        <p14:creationId xmlns:p14="http://schemas.microsoft.com/office/powerpoint/2010/main" val="339024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</a:t>
            </a:r>
            <a:r>
              <a:rPr lang="en-US" sz="4400" b="1" i="1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design</a:t>
            </a:r>
            <a:r>
              <a:rPr lang="en-US" sz="4400" b="1" i="0" u="none" strike="noStrike" cap="none" dirty="0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 be beautiful?</a:t>
            </a:r>
          </a:p>
        </p:txBody>
      </p:sp>
      <p:sp>
        <p:nvSpPr>
          <p:cNvPr id="805" name="Shape 805"/>
          <p:cNvSpPr txBox="1">
            <a:spLocks noGrp="1"/>
          </p:cNvSpPr>
          <p:nvPr>
            <p:ph idx="1"/>
          </p:nvPr>
        </p:nvSpPr>
        <p:spPr>
          <a:xfrm>
            <a:off x="339725" y="1273175"/>
            <a:ext cx="8347075" cy="1806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Creative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Char char="–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An object or body of work that didn’t exist before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0" y="3079750"/>
            <a:ext cx="50800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10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12" name="Shape 812"/>
          <p:cNvSpPr txBox="1">
            <a:spLocks noGrp="1"/>
          </p:cNvSpPr>
          <p:nvPr>
            <p:ph idx="1"/>
          </p:nvPr>
        </p:nvSpPr>
        <p:spPr>
          <a:xfrm>
            <a:off x="339725" y="1273175"/>
            <a:ext cx="8347075" cy="18065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vo"/>
              <a:buChar char="•"/>
            </a:pPr>
            <a:r>
              <a:rPr lang="en-US" sz="30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Creative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vo"/>
              <a:buChar char="–"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An object or body of work that didn’t exist before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vo"/>
              <a:buChar char="–"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Sometimes a set of rules that didn’t exist before</a:t>
            </a:r>
          </a:p>
          <a:p>
            <a:pPr marL="342900" marR="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vo"/>
              <a:buNone/>
            </a:pPr>
            <a:endParaRPr sz="26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13" name="Shape 8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0287" y="3282950"/>
            <a:ext cx="4775200" cy="267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3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19" name="Shape 819"/>
          <p:cNvSpPr txBox="1">
            <a:spLocks noGrp="1"/>
          </p:cNvSpPr>
          <p:nvPr>
            <p:ph idx="1"/>
          </p:nvPr>
        </p:nvSpPr>
        <p:spPr>
          <a:xfrm>
            <a:off x="457200" y="1417637"/>
            <a:ext cx="8229600" cy="1754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r>
              <a:rPr lang="en-US" sz="3200" b="1" i="1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Elegant</a:t>
            </a:r>
          </a:p>
          <a:p>
            <a:pPr marL="742950" marR="0" lvl="2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Can express the solution to a complex need  clearly and concisely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20" name="Shape 8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87" y="3648075"/>
            <a:ext cx="4994275" cy="262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54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26" name="Shape 826"/>
          <p:cNvSpPr txBox="1">
            <a:spLocks noGrp="1"/>
          </p:cNvSpPr>
          <p:nvPr>
            <p:ph idx="1"/>
          </p:nvPr>
        </p:nvSpPr>
        <p:spPr>
          <a:xfrm>
            <a:off x="252412" y="857250"/>
            <a:ext cx="8347075" cy="1982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Evolving</a:t>
            </a:r>
          </a:p>
          <a:p>
            <a:pPr marL="457200" marR="0" lvl="1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Often iterative improvement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27" name="Shape 8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0075" y="2894012"/>
            <a:ext cx="5611812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7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33" name="Shape 833"/>
          <p:cNvSpPr txBox="1">
            <a:spLocks noGrp="1"/>
          </p:cNvSpPr>
          <p:nvPr>
            <p:ph idx="1"/>
          </p:nvPr>
        </p:nvSpPr>
        <p:spPr>
          <a:xfrm>
            <a:off x="252412" y="857250"/>
            <a:ext cx="8347075" cy="1982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Evolving</a:t>
            </a:r>
          </a:p>
          <a:p>
            <a:pPr marL="457200" marR="0" lvl="1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Often iterative improvement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34" name="Shape 8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2" y="2840037"/>
            <a:ext cx="2814637" cy="2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Shape 8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587" y="2840037"/>
            <a:ext cx="26289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Shape 836"/>
          <p:cNvSpPr/>
          <p:nvPr/>
        </p:nvSpPr>
        <p:spPr>
          <a:xfrm>
            <a:off x="3952875" y="3657600"/>
            <a:ext cx="979487" cy="484187"/>
          </a:xfrm>
          <a:prstGeom prst="rightArrow">
            <a:avLst>
              <a:gd name="adj1" fmla="val 16261"/>
              <a:gd name="adj2" fmla="val 50000"/>
            </a:avLst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07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Ovo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Ovo"/>
                <a:ea typeface="Ovo"/>
                <a:cs typeface="Ovo"/>
                <a:sym typeface="Ovo"/>
              </a:rPr>
              <a:t>Why can design be beautiful?</a:t>
            </a:r>
          </a:p>
        </p:txBody>
      </p:sp>
      <p:sp>
        <p:nvSpPr>
          <p:cNvPr id="842" name="Shape 842"/>
          <p:cNvSpPr txBox="1">
            <a:spLocks noGrp="1"/>
          </p:cNvSpPr>
          <p:nvPr>
            <p:ph idx="1"/>
          </p:nvPr>
        </p:nvSpPr>
        <p:spPr>
          <a:xfrm>
            <a:off x="339725" y="603250"/>
            <a:ext cx="8347075" cy="1982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endParaRPr sz="3200" b="1" i="0" u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Char char="•"/>
            </a:pPr>
            <a:r>
              <a:rPr lang="en-US" sz="3200" b="1" i="1" u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Evolving</a:t>
            </a:r>
          </a:p>
          <a:p>
            <a:pPr marL="457200" marR="0" lvl="1" indent="-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vo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Can be super- iterative improvement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o"/>
              <a:buNone/>
            </a:pPr>
            <a:endParaRPr sz="2800" b="1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843" name="Shape 8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812" y="2832100"/>
            <a:ext cx="4537075" cy="339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39640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</TotalTime>
  <Words>321</Words>
  <Application>Microsoft Macintosh PowerPoint</Application>
  <PresentationFormat>On-screen Show (4:3)</PresentationFormat>
  <Paragraphs>84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</vt:lpstr>
      <vt:lpstr>PowerPoint Presentation</vt:lpstr>
      <vt:lpstr>Beauty</vt:lpstr>
      <vt:lpstr>What is beauty in this context?</vt:lpstr>
      <vt:lpstr>Why can design be beautiful?</vt:lpstr>
      <vt:lpstr>Why can design be beautiful?</vt:lpstr>
      <vt:lpstr>Why can design be beautiful?</vt:lpstr>
      <vt:lpstr>Why can design be beautiful?</vt:lpstr>
      <vt:lpstr>Why can design be beautiful?</vt:lpstr>
      <vt:lpstr>Why can design be beautiful?</vt:lpstr>
      <vt:lpstr>Why can design be beautiful?</vt:lpstr>
      <vt:lpstr>Why can design be beautiful?</vt:lpstr>
      <vt:lpstr>Why can design be beautiful?</vt:lpstr>
      <vt:lpstr>Fighting air helps</vt:lpstr>
      <vt:lpstr>Some Caltech examples. . .</vt:lpstr>
      <vt:lpstr>Crutches for stairs in Guatemala</vt:lpstr>
      <vt:lpstr>Stair climbing crutches</vt:lpstr>
      <vt:lpstr>Wheelchair</vt:lpstr>
      <vt:lpstr>PowerPoint Presentation</vt:lpstr>
      <vt:lpstr>IMI Wheelchair</vt:lpstr>
      <vt:lpstr>Some “Great” ideas now being worked on</vt:lpstr>
      <vt:lpstr>It’s not all beautiful. . .</vt:lpstr>
      <vt:lpstr>Question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Pickar</dc:creator>
  <cp:lastModifiedBy>Ken Pickar</cp:lastModifiedBy>
  <cp:revision>2</cp:revision>
  <dcterms:created xsi:type="dcterms:W3CDTF">2018-01-24T03:44:42Z</dcterms:created>
  <dcterms:modified xsi:type="dcterms:W3CDTF">2019-05-03T01:11:19Z</dcterms:modified>
</cp:coreProperties>
</file>